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92" r:id="rId7"/>
    <p:sldId id="261" r:id="rId8"/>
    <p:sldId id="262" r:id="rId9"/>
    <p:sldId id="263" r:id="rId10"/>
    <p:sldId id="264" r:id="rId11"/>
    <p:sldId id="284" r:id="rId12"/>
    <p:sldId id="265" r:id="rId13"/>
    <p:sldId id="266" r:id="rId14"/>
    <p:sldId id="267" r:id="rId15"/>
    <p:sldId id="268" r:id="rId16"/>
    <p:sldId id="285" r:id="rId17"/>
    <p:sldId id="269" r:id="rId18"/>
    <p:sldId id="290" r:id="rId19"/>
    <p:sldId id="291" r:id="rId20"/>
    <p:sldId id="270" r:id="rId21"/>
    <p:sldId id="286" r:id="rId22"/>
    <p:sldId id="287" r:id="rId23"/>
    <p:sldId id="271" r:id="rId24"/>
    <p:sldId id="273" r:id="rId25"/>
    <p:sldId id="274" r:id="rId26"/>
    <p:sldId id="293" r:id="rId27"/>
    <p:sldId id="275" r:id="rId28"/>
    <p:sldId id="276" r:id="rId29"/>
    <p:sldId id="289" r:id="rId30"/>
    <p:sldId id="277" r:id="rId31"/>
    <p:sldId id="278" r:id="rId32"/>
    <p:sldId id="279" r:id="rId33"/>
    <p:sldId id="280" r:id="rId34"/>
    <p:sldId id="281" r:id="rId35"/>
    <p:sldId id="282" r:id="rId36"/>
    <p:sldId id="28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5" autoAdjust="0"/>
    <p:restoredTop sz="94713" autoAdjust="0"/>
  </p:normalViewPr>
  <p:slideViewPr>
    <p:cSldViewPr>
      <p:cViewPr varScale="1">
        <p:scale>
          <a:sx n="71" d="100"/>
          <a:sy n="71" d="100"/>
        </p:scale>
        <p:origin x="-12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13"/>
          </c:dPt>
          <c:dPt>
            <c:idx val="4"/>
            <c:explosion val="44"/>
          </c:dPt>
          <c:cat>
            <c:strRef>
              <c:f>Лист1!$A$2:$A$9</c:f>
              <c:strCache>
                <c:ptCount val="8"/>
                <c:pt idx="0">
                  <c:v>ЖКХ</c:v>
                </c:pt>
                <c:pt idx="1">
                  <c:v>культура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общегосударственные вопросы</c:v>
                </c:pt>
                <c:pt idx="5">
                  <c:v>национальная оборона</c:v>
                </c:pt>
                <c:pt idx="6">
                  <c:v>национальная безопасность и правоохранительная деятельность</c:v>
                </c:pt>
                <c:pt idx="7">
                  <c:v>национальная экономика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0.58300000000000018</c:v>
                </c:pt>
                <c:pt idx="1">
                  <c:v>0.16600000000000006</c:v>
                </c:pt>
                <c:pt idx="2">
                  <c:v>2.1000000000000008E-2</c:v>
                </c:pt>
                <c:pt idx="3">
                  <c:v>1.4999999999999998E-2</c:v>
                </c:pt>
                <c:pt idx="4">
                  <c:v>0.16700000000000007</c:v>
                </c:pt>
                <c:pt idx="5">
                  <c:v>2.0000000000000009E-3</c:v>
                </c:pt>
                <c:pt idx="6">
                  <c:v>1.7000000000000008E-2</c:v>
                </c:pt>
                <c:pt idx="7">
                  <c:v>3.0000000000000009E-2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123456790123457"/>
          <c:y val="3.1139411985677608E-2"/>
          <c:w val="0.33796296296296335"/>
          <c:h val="0.9550742884028862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06DD9-9D84-42C9-894C-FB0B60AF004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B572E-741C-4C11-8CCC-A9EDC5973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572E-741C-4C11-8CCC-A9EDC5973D2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85927"/>
            <a:ext cx="7772400" cy="18145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Отчет об исполнении бюджета МО </a:t>
            </a:r>
            <a:r>
              <a:rPr lang="ru-RU" dirty="0" err="1" smtClean="0"/>
              <a:t>Низинское</a:t>
            </a:r>
            <a:r>
              <a:rPr lang="ru-RU" dirty="0" smtClean="0"/>
              <a:t> сельское поселение за 2020 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Муниципальная программа МО </a:t>
            </a:r>
            <a:r>
              <a:rPr lang="ru-RU" sz="2000" b="1" dirty="0" err="1" smtClean="0"/>
              <a:t>Низинское</a:t>
            </a:r>
            <a:r>
              <a:rPr lang="ru-RU" sz="2000" b="1" dirty="0" smtClean="0"/>
              <a:t> сельское поселение "Благоустройство территории МО </a:t>
            </a:r>
            <a:r>
              <a:rPr lang="ru-RU" sz="2000" b="1" dirty="0" err="1" smtClean="0"/>
              <a:t>Низинское</a:t>
            </a:r>
            <a:r>
              <a:rPr lang="ru-RU" sz="2000" b="1" dirty="0" smtClean="0"/>
              <a:t> сельское поселение МО Ломоносовский муниципальный район Ленинградской области на 2015-2020 годы".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5458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362"/>
                <a:gridCol w="2143140"/>
                <a:gridCol w="204309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Плановые показатели, тыс. рублей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Фактическое исполнение, тыс. рублей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Всего по программе: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281,5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725,7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Оплата за электроэнергию на наружное освещение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2400,0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2400,0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Ремонт, установка линий уличного освещения ( установка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линий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освещения в д. Владимировка,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Ольгино, освещение спортплощадки в </a:t>
                      </a:r>
                      <a:r>
                        <a:rPr lang="ru-RU" sz="14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Низино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ремонт линий освещения)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7273,6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7245,2</a:t>
                      </a:r>
                      <a:endParaRPr lang="ru-RU" sz="1400" b="1" dirty="0"/>
                    </a:p>
                  </a:txBody>
                  <a:tcPr/>
                </a:tc>
              </a:tr>
              <a:tr h="44959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мест захоронения ВОВ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140,0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112,5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Вывоз несанкционированных свалок с территории сельского поселения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70,2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Обустройство</a:t>
                      </a:r>
                      <a:r>
                        <a:rPr lang="ru-RU" sz="1400" b="1" baseline="0" dirty="0" smtClean="0"/>
                        <a:t> мест массового отдыха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6 656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5756,9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 по санитарно-эпидемиологическому содержанию территории.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5408,9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4</a:t>
                      </a:r>
                      <a:r>
                        <a:rPr lang="ru-RU" sz="1400" b="1" baseline="0" dirty="0" smtClean="0"/>
                        <a:t> 858,5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Мероприятия по созданию контейнерных</a:t>
                      </a:r>
                      <a:r>
                        <a:rPr lang="ru-RU" sz="1400" b="1" baseline="0" dirty="0" smtClean="0"/>
                        <a:t> площадок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1300,5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1 282,4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Площадка у д.7 и 8 по ул.Центральная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00240"/>
            <a:ext cx="7072362" cy="457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Детская площадка в д. </a:t>
            </a:r>
            <a:r>
              <a:rPr lang="ru-RU" dirty="0" err="1" smtClean="0"/>
              <a:t>Узигонты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71679"/>
            <a:ext cx="6643734" cy="412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Контейнерные площадки в деревнях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4214818"/>
            <a:ext cx="4038600" cy="186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14554"/>
            <a:ext cx="4038600" cy="186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Муниципальная программа МО </a:t>
            </a:r>
            <a:r>
              <a:rPr lang="ru-RU" sz="2000" b="1" dirty="0" err="1" smtClean="0"/>
              <a:t>Низинское</a:t>
            </a:r>
            <a:r>
              <a:rPr lang="ru-RU" sz="2000" b="1" dirty="0" smtClean="0"/>
              <a:t> сельское поселение «Формирование комфортной городской среды </a:t>
            </a:r>
            <a:r>
              <a:rPr lang="ru-RU" sz="2000" b="1" dirty="0" err="1" smtClean="0"/>
              <a:t>Низинского</a:t>
            </a:r>
            <a:r>
              <a:rPr lang="ru-RU" sz="2000" b="1" dirty="0" smtClean="0"/>
              <a:t> сельского поселения на 2018-2022 годы».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Плановые показатели, тыс. 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Фактическое исполнение, тыс. рублей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Всего по</a:t>
                      </a:r>
                      <a:r>
                        <a:rPr lang="ru-RU" b="1" baseline="0" dirty="0" smtClean="0"/>
                        <a:t> программе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25262,0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25185,0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Благоустройство территории</a:t>
                      </a:r>
                      <a:r>
                        <a:rPr lang="ru-RU" sz="1600" baseline="0" dirty="0" smtClean="0"/>
                        <a:t> у детского сада и школы,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12 500,0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12 500,0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Благоустройство территории у домов 2,3,5</a:t>
                      </a:r>
                      <a:r>
                        <a:rPr lang="ru-RU" sz="1600" baseline="0" dirty="0" smtClean="0"/>
                        <a:t> по </a:t>
                      </a:r>
                      <a:r>
                        <a:rPr lang="ru-RU" sz="1600" baseline="0" dirty="0" err="1" smtClean="0"/>
                        <a:t>Санинскому</a:t>
                      </a:r>
                      <a:r>
                        <a:rPr lang="ru-RU" sz="1600" baseline="0" dirty="0" smtClean="0"/>
                        <a:t> шоссе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10 677,1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10</a:t>
                      </a:r>
                      <a:r>
                        <a:rPr lang="ru-RU" sz="1600" b="1" baseline="0" dirty="0" smtClean="0"/>
                        <a:t> 677,1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Разработка ПСД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250,0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250,0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Прочие работы</a:t>
                      </a:r>
                      <a:r>
                        <a:rPr lang="ru-RU" sz="1600" baseline="0" dirty="0" smtClean="0"/>
                        <a:t> и услуги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1830,7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1753,8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Территория у детского сада и школы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327" y="2310520"/>
            <a:ext cx="7469346" cy="420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Территория у домов 2,3,5 по </a:t>
            </a:r>
            <a:r>
              <a:rPr lang="ru-RU" dirty="0" err="1" smtClean="0"/>
              <a:t>Санинскому</a:t>
            </a:r>
            <a:r>
              <a:rPr lang="ru-RU" dirty="0" smtClean="0"/>
              <a:t> шоссе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49488"/>
            <a:ext cx="71438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Муниципальная программа МО </a:t>
            </a:r>
            <a:r>
              <a:rPr lang="ru-RU" sz="2000" b="1" dirty="0" err="1" smtClean="0"/>
              <a:t>Низинское</a:t>
            </a:r>
            <a:r>
              <a:rPr lang="ru-RU" sz="2000" b="1" dirty="0" smtClean="0"/>
              <a:t> сельское поселение "Развитие жилищно-коммунального хозяйства в МО </a:t>
            </a:r>
            <a:r>
              <a:rPr lang="ru-RU" sz="2000" b="1" dirty="0" err="1" smtClean="0"/>
              <a:t>Низинское</a:t>
            </a:r>
            <a:r>
              <a:rPr lang="ru-RU" sz="2000" b="1" dirty="0" smtClean="0"/>
              <a:t> сельское поселение МО Ломоносовский муниципальный район Ленинградской области на 2015-2020 годы ".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67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7676"/>
                <a:gridCol w="2143140"/>
                <a:gridCol w="1828784"/>
              </a:tblGrid>
              <a:tr h="893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Плановые показатели, тыс. рублей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Фактическое исполнение, тыс. рублей</a:t>
                      </a:r>
                      <a:endParaRPr lang="ru-RU" sz="1600" dirty="0"/>
                    </a:p>
                  </a:txBody>
                  <a:tcPr/>
                </a:tc>
              </a:tr>
              <a:tr h="26511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Всего по программе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191,4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033,9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Мероприятия</a:t>
                      </a:r>
                      <a:r>
                        <a:rPr lang="ru-RU" sz="1600" b="1" baseline="0" dirty="0" smtClean="0"/>
                        <a:t> по проведению капитального ремонта кровли в МКД№7 по ул. Центральная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2557,0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2495,5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 по модернизации теплоснабжения (разработка проекта перевооружения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котельной в дер. </a:t>
                      </a:r>
                      <a:r>
                        <a:rPr lang="ru-RU" sz="16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Низино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3345,9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3345,9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Подготовка к отопительному сезону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419,2</a:t>
                      </a:r>
                      <a:endParaRPr lang="ru-RU" sz="1600" dirty="0"/>
                    </a:p>
                  </a:txBody>
                  <a:tcPr/>
                </a:tc>
              </a:tr>
              <a:tr h="546438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Установка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ИТП в домах №№1-4 по ул. Центральная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969,5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969,5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Оплата взносов  на капитальный ремонт за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соцнайм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819,0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803,7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ИТП в МКД№№1-4 в д. </a:t>
            </a:r>
            <a:r>
              <a:rPr lang="ru-RU" dirty="0" err="1" smtClean="0"/>
              <a:t>Низино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8608" y="2249488"/>
            <a:ext cx="3486784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Теплоизоляция и перекладка участка тепловой сети в </a:t>
            </a:r>
            <a:r>
              <a:rPr lang="ru-RU" dirty="0" err="1" smtClean="0"/>
              <a:t>Низино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249488"/>
            <a:ext cx="478634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характеристики бюджета МО </a:t>
            </a:r>
            <a:r>
              <a:rPr lang="ru-RU" dirty="0" err="1" smtClean="0"/>
              <a:t>Низинское</a:t>
            </a:r>
            <a:r>
              <a:rPr lang="ru-RU" dirty="0" smtClean="0"/>
              <a:t> сельское поселение в 2020 году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2857496"/>
          <a:ext cx="8186766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922"/>
                <a:gridCol w="2728922"/>
                <a:gridCol w="2728922"/>
              </a:tblGrid>
              <a:tr h="7410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Плановые показатели (тыс. рублей)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Фактическое исполнение (тыс. рублей)</a:t>
                      </a:r>
                      <a:endParaRPr lang="ru-RU" dirty="0"/>
                    </a:p>
                  </a:txBody>
                  <a:tcPr/>
                </a:tc>
              </a:tr>
              <a:tr h="158593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Общий объем доходов (собственных)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Безвозмездные поступления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123 759,5</a:t>
                      </a:r>
                    </a:p>
                    <a:p>
                      <a:endParaRPr lang="ru-RU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039,5 </a:t>
                      </a:r>
                    </a:p>
                    <a:p>
                      <a:endParaRPr lang="ru-RU" sz="2000" b="1" dirty="0" smtClean="0"/>
                    </a:p>
                    <a:p>
                      <a:r>
                        <a:rPr lang="ru-RU" sz="2000" b="1" dirty="0" smtClean="0"/>
                        <a:t>37 720,0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137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65,5</a:t>
                      </a:r>
                    </a:p>
                    <a:p>
                      <a:endParaRPr lang="ru-RU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911,8</a:t>
                      </a:r>
                    </a:p>
                    <a:p>
                      <a:endParaRPr lang="ru-RU" sz="20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35 738,68</a:t>
                      </a:r>
                      <a:endParaRPr lang="ru-RU" sz="2000" b="1" dirty="0"/>
                    </a:p>
                  </a:txBody>
                  <a:tcPr/>
                </a:tc>
              </a:tr>
              <a:tr h="603796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Общий объем расходов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137</a:t>
                      </a:r>
                      <a:r>
                        <a:rPr lang="ru-RU" sz="2000" b="1" baseline="0" dirty="0" smtClean="0"/>
                        <a:t>  958,8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476,5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Муниципальная программа МО </a:t>
            </a:r>
            <a:r>
              <a:rPr lang="ru-RU" sz="2000" b="1" dirty="0" err="1" smtClean="0"/>
              <a:t>Низинское</a:t>
            </a:r>
            <a:r>
              <a:rPr lang="ru-RU" sz="2000" b="1" dirty="0" smtClean="0"/>
              <a:t> сельское поселение " Развитие части территории МО </a:t>
            </a:r>
            <a:r>
              <a:rPr lang="ru-RU" sz="2000" b="1" dirty="0" err="1" smtClean="0"/>
              <a:t>Низинское</a:t>
            </a:r>
            <a:r>
              <a:rPr lang="ru-RU" sz="2000" b="1" dirty="0" smtClean="0"/>
              <a:t> сельское поселение МО Ломоносовский муниципальный район Ленинградской области на 2015-2020 годы ".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Плановые показатели, тыс. 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Фактическое исполнение, тыс. рублей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Всего по программе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5368,4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5360,5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Реконструкция</a:t>
                      </a:r>
                      <a:r>
                        <a:rPr lang="ru-RU" b="1" baseline="0" dirty="0" smtClean="0"/>
                        <a:t> спортивной площадки в </a:t>
                      </a:r>
                      <a:r>
                        <a:rPr lang="ru-RU" b="1" baseline="0" dirty="0" err="1" smtClean="0"/>
                        <a:t>пос.Жилгородок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3800,0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3800,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Обустройство</a:t>
                      </a:r>
                      <a:r>
                        <a:rPr lang="ru-RU" b="1" baseline="0" dirty="0" smtClean="0"/>
                        <a:t> контейнерной площадки для ТКО и КГМ в д. </a:t>
                      </a:r>
                      <a:r>
                        <a:rPr lang="ru-RU" b="1" baseline="0" dirty="0" err="1" smtClean="0"/>
                        <a:t>Низно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1568,4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1560,5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Стадион в пос. </a:t>
            </a:r>
            <a:r>
              <a:rPr lang="ru-RU" dirty="0" err="1" smtClean="0"/>
              <a:t>Жилгородок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12127"/>
            <a:ext cx="8229600" cy="399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Контейнерная площадка в д. </a:t>
            </a:r>
            <a:r>
              <a:rPr lang="ru-RU" dirty="0" err="1" smtClean="0"/>
              <a:t>Низино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8133" y="2249488"/>
            <a:ext cx="7687733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Муниципальная программа МО </a:t>
            </a:r>
            <a:r>
              <a:rPr lang="ru-RU" sz="1800" b="1" dirty="0" err="1" smtClean="0"/>
              <a:t>Низинское</a:t>
            </a:r>
            <a:r>
              <a:rPr lang="ru-RU" sz="1800" b="1" dirty="0" smtClean="0"/>
              <a:t> сельское поселение «Развитие газификации на территории Муниципального образования </a:t>
            </a:r>
            <a:r>
              <a:rPr lang="ru-RU" sz="1800" b="1" dirty="0" err="1" smtClean="0"/>
              <a:t>Низинское</a:t>
            </a:r>
            <a:r>
              <a:rPr lang="ru-RU" sz="1800" b="1" dirty="0" smtClean="0"/>
              <a:t>  сельское поселение муниципального образования Ломоносовский муниципальный район Ленинградской области на 2017-2020 годы».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24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Плановые показатели, тыс.рублей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Фактическое исполнение, тыс. рублей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Всего по программе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079,5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600,6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Разработка</a:t>
                      </a:r>
                      <a:r>
                        <a:rPr lang="ru-RU" sz="1600" baseline="0" dirty="0" smtClean="0"/>
                        <a:t> схем газоснабжения, проектные работы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853,0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734,0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Строительство газопровода в д.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Низино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(Нижняя, Торфяная, Шинкарская)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4653,1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4653,1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Страхование и техническое обслуживание газопроводов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572,4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213,5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Муниципальная программа МО </a:t>
            </a:r>
            <a:r>
              <a:rPr lang="ru-RU" sz="2000" b="1" dirty="0" err="1" smtClean="0"/>
              <a:t>Низинское</a:t>
            </a:r>
            <a:r>
              <a:rPr lang="ru-RU" sz="2000" b="1" dirty="0" smtClean="0"/>
              <a:t> сельское поселение "Социальная поддержка граждан в МО </a:t>
            </a:r>
            <a:r>
              <a:rPr lang="ru-RU" sz="2000" b="1" dirty="0" err="1" smtClean="0"/>
              <a:t>Низинское</a:t>
            </a:r>
            <a:r>
              <a:rPr lang="ru-RU" sz="2000" b="1" dirty="0" smtClean="0"/>
              <a:t> сельское поселение МО Ломоносовский муниципальный район Ленинградской области на 2015-2020 годы ".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285992"/>
          <a:ext cx="8229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Плановые показатели, тыс. 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Фактическое исполнение, тыс.рублей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Оказание материальной помощи и осуществление социальных выплат жителям МО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Низинское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сельское поселение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2354,0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1 902,9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Муниципальная программа МО </a:t>
            </a:r>
            <a:r>
              <a:rPr lang="ru-RU" sz="2000" b="1" dirty="0" err="1" smtClean="0"/>
              <a:t>Низинское</a:t>
            </a:r>
            <a:r>
              <a:rPr lang="ru-RU" sz="2000" b="1" dirty="0" smtClean="0"/>
              <a:t> сельское поселение "Развитие культуры в МО </a:t>
            </a:r>
            <a:r>
              <a:rPr lang="ru-RU" sz="2000" b="1" dirty="0" err="1" smtClean="0"/>
              <a:t>Низинское</a:t>
            </a:r>
            <a:r>
              <a:rPr lang="ru-RU" sz="2000" b="1" dirty="0" smtClean="0"/>
              <a:t> сельское поселение на 2015-2020 годы".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326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Плановые показатели, тыс.рублей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Фактическое исполнение, тыс.рублей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Всего</a:t>
                      </a:r>
                      <a:r>
                        <a:rPr lang="ru-RU" b="1" baseline="0" dirty="0" smtClean="0"/>
                        <a:t> по программе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615,2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615,2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деятельности ЦКСМП, в т. ч: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615,2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21 615,2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Закупка оборудования и необходимого инвентаря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1846,0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1846,8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Расходы на проведение мероприятий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635,0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635,0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857256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Структура расходов ЦКСМП МО </a:t>
            </a:r>
            <a:r>
              <a:rPr lang="ru-RU" sz="2200" dirty="0" err="1" smtClean="0"/>
              <a:t>Низинское</a:t>
            </a:r>
            <a:r>
              <a:rPr lang="ru-RU" sz="2200" dirty="0" smtClean="0"/>
              <a:t> сельское </a:t>
            </a:r>
            <a:r>
              <a:rPr lang="ru-RU" sz="2000" dirty="0" smtClean="0"/>
              <a:t>поселение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762760"/>
          <a:ext cx="8301038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238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</a:t>
                      </a:r>
                      <a:r>
                        <a:rPr lang="ru-RU" baseline="0" dirty="0" smtClean="0"/>
                        <a:t>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Расходы,</a:t>
                      </a:r>
                      <a:r>
                        <a:rPr lang="ru-RU" baseline="0" dirty="0" smtClean="0"/>
                        <a:t> тыс. </a:t>
                      </a:r>
                      <a:r>
                        <a:rPr lang="ru-RU" baseline="0" dirty="0" err="1" smtClean="0"/>
                        <a:t>руб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Заработная плата штатных сотрудников (15 чел)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8 389,3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Оплата по ГП договорам руководителям студий (9 чел)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1 569,9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Оплата</a:t>
                      </a:r>
                      <a:r>
                        <a:rPr lang="ru-RU" sz="1400" baseline="0" dirty="0" smtClean="0"/>
                        <a:t> по ГП договорам обслуживающему персоналу (9чел)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1 881,5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</a:t>
                      </a:r>
                      <a:r>
                        <a:rPr lang="ru-RU" sz="1400" baseline="0" dirty="0" smtClean="0"/>
                        <a:t> начисления на ЗП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3 540,2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имущество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1 634,7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Обеспечение рабочего</a:t>
                      </a:r>
                      <a:r>
                        <a:rPr lang="ru-RU" sz="1400" baseline="0" dirty="0" smtClean="0"/>
                        <a:t> процесса (коммунальные платежи, обслуживание систем видеонаблюдения, пожарной охраны и </a:t>
                      </a:r>
                      <a:r>
                        <a:rPr lang="ru-RU" sz="1400" baseline="0" dirty="0" err="1" smtClean="0"/>
                        <a:t>т.п</a:t>
                      </a:r>
                      <a:r>
                        <a:rPr lang="ru-RU" sz="1400" baseline="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1 628,0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Обеспечение основной деятельности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469,8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Проведение мероприятий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635,0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Закупка основных средств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1069,7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Закупка расходных материалов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777,1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000" b="1" dirty="0" smtClean="0"/>
              <a:t>Муниципальная программа МО </a:t>
            </a:r>
            <a:r>
              <a:rPr lang="ru-RU" sz="2000" b="1" dirty="0" err="1" smtClean="0"/>
              <a:t>Низинское</a:t>
            </a:r>
            <a:r>
              <a:rPr lang="ru-RU" sz="2000" b="1" dirty="0" smtClean="0"/>
              <a:t> сельское поселение «Развитие физической культуры и спорта МО </a:t>
            </a:r>
            <a:r>
              <a:rPr lang="ru-RU" sz="2000" b="1" dirty="0" err="1" smtClean="0"/>
              <a:t>Низинское</a:t>
            </a:r>
            <a:r>
              <a:rPr lang="ru-RU" sz="2000" b="1" dirty="0" smtClean="0"/>
              <a:t> сельское поселение  на 2015-2020 годы ".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Плановые показатели, тыс.рублей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Фактическое исполнение, тыс.рублей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Оплата труда тренеров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1822,8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1822,8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Налоговые</a:t>
                      </a:r>
                      <a:r>
                        <a:rPr lang="ru-RU" b="1" baseline="0" dirty="0" smtClean="0"/>
                        <a:t> начисления на </a:t>
                      </a:r>
                      <a:r>
                        <a:rPr lang="ru-RU" b="1" baseline="0" dirty="0" err="1" smtClean="0"/>
                        <a:t>з</a:t>
                      </a:r>
                      <a:r>
                        <a:rPr lang="ru-RU" b="1" baseline="0" dirty="0" smtClean="0"/>
                        <a:t>/плату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556,4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556,4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Приобретение инвентаря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144,7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144,7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Приобретение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подарочной и наградной продукции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170,5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170,5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Муниципальная программа МО </a:t>
            </a:r>
            <a:r>
              <a:rPr lang="ru-RU" sz="2000" b="1" dirty="0" err="1" smtClean="0"/>
              <a:t>Низинское</a:t>
            </a:r>
            <a:r>
              <a:rPr lang="ru-RU" sz="2000" b="1" dirty="0" smtClean="0"/>
              <a:t> сельское поселение «Профилактика наркомании и токсикомании на территории МО </a:t>
            </a:r>
            <a:r>
              <a:rPr lang="ru-RU" sz="2000" b="1" dirty="0" err="1" smtClean="0"/>
              <a:t>Низинское</a:t>
            </a:r>
            <a:r>
              <a:rPr lang="ru-RU" sz="2000" b="1" dirty="0" smtClean="0"/>
              <a:t> сельское поселение МО Ломоносовский муниципальный район Ленинградской области на 2017-2021 годы»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285992"/>
          <a:ext cx="8229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Плановые показатели, тыс.рублей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Фактическое исполнение, тыс.рублей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Изготовление полиграфической продукции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5,0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28678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Муниципальная программа МО </a:t>
            </a:r>
            <a:r>
              <a:rPr lang="ru-RU" sz="1800" b="1" dirty="0" err="1" smtClean="0"/>
              <a:t>Низинское</a:t>
            </a:r>
            <a:r>
              <a:rPr lang="ru-RU" sz="1800" b="1" dirty="0" smtClean="0"/>
              <a:t> сельское поселение «Мероприятия по созданию благоприятных условий для устойчивого развития малого и среднего предпринимательства территории МО </a:t>
            </a:r>
            <a:r>
              <a:rPr lang="ru-RU" sz="1800" b="1" dirty="0" err="1" smtClean="0"/>
              <a:t>Низинское</a:t>
            </a:r>
            <a:r>
              <a:rPr lang="ru-RU" sz="1800" b="1" dirty="0" smtClean="0"/>
              <a:t> сельское поселение МО Ломоносовский муниципальный район Ленинградской области на 2017-2021 годы»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571750"/>
          <a:ext cx="8229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Плановые показатели, тыс. 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Фактическое исполнение, тыс. рублей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Изготовление полиграфической продукции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Налоговые доходы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Плановые показатели (тыс. рублей)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Фактическое исполнение (тыс. рублей)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Земельный налог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73 115,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84 519,7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Налог на имущество физических лиц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1 389,0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1 941,9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Налог на доходы физических лиц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8 908,2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12 681,0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Акцизы по подакцизным товарам (производимым на территории РФ)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1 384,0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1346,1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Государственная пошлина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Расходы по разделу</a:t>
            </a:r>
            <a:r>
              <a:rPr lang="ru-RU" sz="1800" dirty="0" smtClean="0"/>
              <a:t> </a:t>
            </a:r>
            <a:r>
              <a:rPr lang="ru-RU" sz="1800" b="1" dirty="0" smtClean="0"/>
              <a:t>0103 «Функционирование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928802"/>
          <a:ext cx="8229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143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Планируемые показатели, тыс.рублей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Фактическое исполнение, тыс.рублей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Расходы на функционирование  Совета депутатов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4503,3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4334,0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Расходы по разделу 0104 «Функционирование местной администрации»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Планируемые показатели, тыс.рублей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Фактическое исполнение, тыс. рублей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Функционирование местной администрации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182,8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108,9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Расходы по разделу 0111 «Резервные фонды»</a:t>
            </a:r>
            <a:r>
              <a:rPr lang="ru-RU" sz="20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Плановые показатели, тыс.рублей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Фактическое исполнение, тыс.рублей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Резервный фонд главы местной администрации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Расходы по разделу 0113 «Другие общегосударственные вопросы»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361"/>
                <a:gridCol w="2000265"/>
                <a:gridCol w="218597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Плановые показатели, тыс.рублей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Фактическое исполнение, тыс.рублей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Осуществление полномочий по составлению протоколов в сфере 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Сопровождение муниципального заказа, публикации в СМИ, обслуживание сайта, выполнение обследований муниципального имущества, разработка паспорта доступности для МГН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Подготовка архивных дел, снятие с учета объекта недвижимости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1304,0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1303,6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Расходы по разделу 0203 «Осуществление первичного воинского учета на территориях, где отсутствуют военные комиссариаты 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Плановые показатели, тыс.рублей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Фактическое исполнение, тыс.рублей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Осуществление первичного воинского учета на территориях, где отсутствуют военные комиссариаты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300,1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300,1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Расходы по разделу 0412 «Другие вопросы в области национальной экономики»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Плановые показатели, тыс. 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Фактическое исполнение, тыс.рублей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Работы по кадастровым съемкам земельных участков под 3 дорогами в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Низино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Князево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Узигонтах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земельных участков в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Жилгородке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226,0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225,9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i="1" dirty="0" smtClean="0"/>
              <a:t>Благодарим за внимание!</a:t>
            </a:r>
            <a:endParaRPr lang="ru-RU" sz="80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Неналоговые доходы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27"/>
          <a:ext cx="8229600" cy="9687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6304"/>
                <a:gridCol w="1928826"/>
                <a:gridCol w="1614470"/>
              </a:tblGrid>
              <a:tr h="714375">
                <a:tc>
                  <a:txBody>
                    <a:bodyPr/>
                    <a:lstStyle/>
                    <a:p>
                      <a:r>
                        <a:rPr lang="ru-RU" dirty="0" smtClean="0"/>
                        <a:t>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Плановые показатели (тыс. рублей)</a:t>
                      </a:r>
                      <a:endParaRPr lang="ru-RU" sz="16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Фактическое исполнение (тыс. рублей)</a:t>
                      </a:r>
                      <a:endParaRPr lang="ru-RU" sz="160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97508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 использования имущества, находящегося в муниципальной собственности: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1455,8</a:t>
                      </a:r>
                      <a:endParaRPr lang="ru-RU" sz="1400" dirty="0"/>
                    </a:p>
                  </a:txBody>
                  <a:tcPr/>
                </a:tc>
              </a:tr>
              <a:tr h="39750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Доходы, получаемые в виде арендной платы за земельные участки, находящиеся в муниципальной собственности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56.1</a:t>
                      </a:r>
                      <a:endParaRPr lang="ru-RU" sz="1400" dirty="0"/>
                    </a:p>
                  </a:txBody>
                  <a:tcPr/>
                </a:tc>
              </a:tr>
              <a:tr h="39750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сдачи в аренду муниципального имущества, за исключением земельных участков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353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365,5</a:t>
                      </a:r>
                      <a:endParaRPr lang="ru-RU" sz="1400" dirty="0"/>
                    </a:p>
                  </a:txBody>
                  <a:tcPr/>
                </a:tc>
              </a:tr>
              <a:tr h="397508">
                <a:tc>
                  <a:txBody>
                    <a:bodyPr/>
                    <a:lstStyle/>
                    <a:p>
                      <a:r>
                        <a:rPr kumimoji="0" lang="ru-RU" sz="14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Прочие поступления от использования имущества, находящегося в собственности сельских поселений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 </a:t>
                      </a:r>
                      <a:endParaRPr lang="ru-RU" sz="1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1 034,2</a:t>
                      </a:r>
                      <a:endParaRPr lang="ru-RU" sz="1400" dirty="0"/>
                    </a:p>
                  </a:txBody>
                  <a:tcPr/>
                </a:tc>
              </a:tr>
              <a:tr h="39750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компенсации затрат государства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280,4</a:t>
                      </a:r>
                      <a:endParaRPr lang="ru-RU" sz="1400" dirty="0"/>
                    </a:p>
                  </a:txBody>
                  <a:tcPr/>
                </a:tc>
              </a:tr>
              <a:tr h="39750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продажи материальных и нематериальных активов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  <a:tr h="39750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Административные платежи и сборы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1,0</a:t>
                      </a:r>
                      <a:endParaRPr lang="ru-RU" sz="1400" dirty="0"/>
                    </a:p>
                  </a:txBody>
                  <a:tcPr/>
                </a:tc>
              </a:tr>
              <a:tr h="39750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Штрафы, санкции, возмещение ущерба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19,9</a:t>
                      </a:r>
                      <a:endParaRPr lang="ru-RU" sz="1400" dirty="0"/>
                    </a:p>
                  </a:txBody>
                  <a:tcPr/>
                </a:tc>
              </a:tr>
              <a:tr h="397508">
                <a:tc gridSpan="3"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Безвозмездные поступления: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750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комитета по контролю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 обращением с отходами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950,549</a:t>
                      </a:r>
                      <a:endParaRPr lang="ru-RU" sz="1400" dirty="0"/>
                    </a:p>
                  </a:txBody>
                  <a:tcPr/>
                </a:tc>
              </a:tr>
              <a:tr h="39750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комитета по культуре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428,6</a:t>
                      </a:r>
                      <a:endParaRPr lang="ru-RU" sz="1400" dirty="0"/>
                    </a:p>
                  </a:txBody>
                  <a:tcPr/>
                </a:tc>
              </a:tr>
              <a:tr h="39750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комитета по ТЭК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</a:t>
                      </a:r>
                      <a:r>
                        <a:rPr lang="ru-RU" sz="1400" baseline="0" dirty="0" smtClean="0"/>
                        <a:t> 033,2</a:t>
                      </a:r>
                      <a:endParaRPr lang="ru-RU" sz="1400" dirty="0"/>
                    </a:p>
                  </a:txBody>
                  <a:tcPr/>
                </a:tc>
              </a:tr>
              <a:tr h="39750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комитета по ЖКХ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</a:t>
                      </a:r>
                      <a:r>
                        <a:rPr lang="ru-RU" sz="1400" baseline="0" dirty="0" smtClean="0"/>
                        <a:t> 382,8</a:t>
                      </a:r>
                      <a:endParaRPr lang="ru-RU" sz="1400" dirty="0"/>
                    </a:p>
                  </a:txBody>
                  <a:tcPr/>
                </a:tc>
              </a:tr>
              <a:tr h="3794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комитета по МСУ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 1 863,0</a:t>
                      </a:r>
                      <a:endParaRPr lang="ru-RU" sz="1400" dirty="0"/>
                    </a:p>
                  </a:txBody>
                  <a:tcPr/>
                </a:tc>
              </a:tr>
              <a:tr h="39750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комитета правопорядка и безопасности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303,62</a:t>
                      </a:r>
                      <a:endParaRPr lang="ru-RU" sz="1400" dirty="0"/>
                    </a:p>
                  </a:txBody>
                  <a:tcPr/>
                </a:tc>
              </a:tr>
              <a:tr h="39750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  комитета финансов Ленинградской области по грантам на поощрение управленческих команд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776,9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Расходная часть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000240"/>
          <a:ext cx="82296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Плановые показатели, тыс. 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Фактическое исполнение, тыс. рублей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Программная часть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292,1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103,4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Непрограммная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666,7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373,1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Диаграмма расходов бюджета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29600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Муниципальная программа «Обеспечение безопасности жизнедеятельности на территории МО </a:t>
            </a:r>
            <a:r>
              <a:rPr lang="ru-RU" sz="1800" b="1" dirty="0" err="1" smtClean="0"/>
              <a:t>Низинское</a:t>
            </a:r>
            <a:r>
              <a:rPr lang="ru-RU" sz="1800" b="1" dirty="0" smtClean="0"/>
              <a:t> сельское поселение на 2015-2020 г.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429"/>
                <a:gridCol w="1857387"/>
                <a:gridCol w="182878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Плановые показатели, тыс. 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Фактическое исполнение, тыс. рублей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Всего по программе, в т.числе: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2321,0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280,0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 по ГО и ЧС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1675,34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1656,04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подключение к РАСЦО системы оповещения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855,04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855,04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Аварийно-диспетчерская служба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815,3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796,0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 по пожарной безопасности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645,7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624,25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противопожарных источников водоснабжения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633,7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624,25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пожарных гидрантов, изготовление табличек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Муниципальная программа «Развитие дорожного хозяйства в МО </a:t>
            </a:r>
            <a:r>
              <a:rPr lang="ru-RU" sz="2000" b="1" dirty="0" err="1" smtClean="0"/>
              <a:t>Низинское</a:t>
            </a:r>
            <a:r>
              <a:rPr lang="ru-RU" sz="2000" b="1" dirty="0" smtClean="0"/>
              <a:t> сельское поселение на 2015-2020 г.»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486"/>
                <a:gridCol w="2500330"/>
                <a:gridCol w="182878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Плановые показатели, тыс. 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Фактическое исполнение, тыс. рублей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по программе, в т.числе: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166,7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3696,8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дорог в зимний и летний периоды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r>
                        <a:rPr lang="ru-RU" b="1" baseline="0" dirty="0" smtClean="0"/>
                        <a:t> 210,0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616,63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Признание права собственности на дороги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2000,0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1495,13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Ремонт Дорог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4726,7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1405,02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Установка ИДН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180,0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МП «Развитие дорожного хозяйства в МО </a:t>
            </a:r>
            <a:r>
              <a:rPr lang="ru-RU" sz="2000" dirty="0" err="1" smtClean="0"/>
              <a:t>Низинское</a:t>
            </a:r>
            <a:r>
              <a:rPr lang="ru-RU" sz="2000" dirty="0" smtClean="0"/>
              <a:t> сельское поселение на 2015-2020 годы»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2" descr="IMG-20210127-WA0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9264" y="2249488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IMG-20210127-WA00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70264" y="2249488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1030</TotalTime>
  <Words>1299</Words>
  <PresentationFormat>Экран (4:3)</PresentationFormat>
  <Paragraphs>349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Городская</vt:lpstr>
      <vt:lpstr>Отчет об исполнении бюджета МО Низинское сельское поселение за 2020 год</vt:lpstr>
      <vt:lpstr>Основные характеристики бюджета МО Низинское сельское поселение в 2020 году </vt:lpstr>
      <vt:lpstr>Налоговые доходы</vt:lpstr>
      <vt:lpstr>Неналоговые доходы</vt:lpstr>
      <vt:lpstr>Расходная часть</vt:lpstr>
      <vt:lpstr>Диаграмма расходов бюджета</vt:lpstr>
      <vt:lpstr>Муниципальная программа «Обеспечение безопасности жизнедеятельности на территории МО Низинское сельское поселение на 2015-2020 г.</vt:lpstr>
      <vt:lpstr>Муниципальная программа «Развитие дорожного хозяйства в МО Низинское сельское поселение на 2015-2020 г.»</vt:lpstr>
      <vt:lpstr>МП «Развитие дорожного хозяйства в МО Низинское сельское поселение на 2015-2020 годы»  </vt:lpstr>
      <vt:lpstr>  Муниципальная программа МО Низинское сельское поселение "Благоустройство территории МО Низинское сельское поселение МО Ломоносовский муниципальный район Ленинградской области на 2015-2020 годы". </vt:lpstr>
      <vt:lpstr>Площадка у д.7 и 8 по ул.Центральная</vt:lpstr>
      <vt:lpstr>Детская площадка в д. Узигонты</vt:lpstr>
      <vt:lpstr>Контейнерные площадки в деревнях</vt:lpstr>
      <vt:lpstr>  Муниципальная программа МО Низинское сельское поселение «Формирование комфортной городской среды Низинского сельского поселения на 2018-2022 годы». </vt:lpstr>
      <vt:lpstr>Территория у детского сада и школы</vt:lpstr>
      <vt:lpstr>Территория у домов 2,3,5 по Санинскому шоссе</vt:lpstr>
      <vt:lpstr>  Муниципальная программа МО Низинское сельское поселение "Развитие жилищно-коммунального хозяйства в МО Низинское сельское поселение МО Ломоносовский муниципальный район Ленинградской области на 2015-2020 годы ". </vt:lpstr>
      <vt:lpstr>ИТП в МКД№№1-4 в д. Низино</vt:lpstr>
      <vt:lpstr>Теплоизоляция и перекладка участка тепловой сети в Низино</vt:lpstr>
      <vt:lpstr>  Муниципальная программа МО Низинское сельское поселение " Развитие части территории МО Низинское сельское поселение МО Ломоносовский муниципальный район Ленинградской области на 2015-2020 годы ". </vt:lpstr>
      <vt:lpstr>Стадион в пос. Жилгородок</vt:lpstr>
      <vt:lpstr>Контейнерная площадка в д. Низино</vt:lpstr>
      <vt:lpstr> Муниципальная программа МО Низинское сельское поселение «Развитие газификации на территории Муниципального образования Низинское  сельское поселение муниципального образования Ломоносовский муниципальный район Ленинградской области на 2017-2020 годы». </vt:lpstr>
      <vt:lpstr>  Муниципальная программа МО Низинское сельское поселение "Социальная поддержка граждан в МО Низинское сельское поселение МО Ломоносовский муниципальный район Ленинградской области на 2015-2020 годы ". </vt:lpstr>
      <vt:lpstr> Муниципальная программа МО Низинское сельское поселение "Развитие культуры в МО Низинское сельское поселение на 2015-2020 годы". </vt:lpstr>
      <vt:lpstr>Структура расходов ЦКСМП МО Низинское сельское поселение</vt:lpstr>
      <vt:lpstr>  Муниципальная программа МО Низинское сельское поселение «Развитие физической культуры и спорта МО Низинское сельское поселение  на 2015-2020 годы ". </vt:lpstr>
      <vt:lpstr>  Муниципальная программа МО Низинское сельское поселение «Профилактика наркомании и токсикомании на территории МО Низинское сельское поселение МО Ломоносовский муниципальный район Ленинградской области на 2017-2021 годы» </vt:lpstr>
      <vt:lpstr>Муниципальная программа МО Низинское сельское поселение «Мероприятия по созданию благоприятных условий для устойчивого развития малого и среднего предпринимательства территории МО Низинское сельское поселение МО Ломоносовский муниципальный район Ленинградской области на 2017-2021 годы»</vt:lpstr>
      <vt:lpstr>Расходы по разделу 0103 «Функционирование законодательных (представительных) органов государственной власти и представительных органов муниципальных образований </vt:lpstr>
      <vt:lpstr>Расходы по разделу 0104 «Функционирование местной администрации» </vt:lpstr>
      <vt:lpstr>Расходы по разделу 0111 «Резервные фонды». </vt:lpstr>
      <vt:lpstr>Расходы по разделу 0113 «Другие общегосударственные вопросы» </vt:lpstr>
      <vt:lpstr>  Расходы по разделу 0203 «Осуществление первичного воинского учета на территориях, где отсутствуют военные комиссариаты » </vt:lpstr>
      <vt:lpstr>  Расходы по разделу 0412 «Другие вопросы в области национальной экономики» 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бюджета МО Низинское сельское поселение за 2019 год</dc:title>
  <dc:creator>Клухина</dc:creator>
  <cp:lastModifiedBy>Пользователь Windows</cp:lastModifiedBy>
  <cp:revision>106</cp:revision>
  <dcterms:created xsi:type="dcterms:W3CDTF">2020-09-23T11:13:45Z</dcterms:created>
  <dcterms:modified xsi:type="dcterms:W3CDTF">2021-06-03T11:34:00Z</dcterms:modified>
</cp:coreProperties>
</file>